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C5D19B-AAA6-F49A-5102-CF82EB7E6E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2396" y="487837"/>
            <a:ext cx="8915399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VÝROČNÍ VEŘEJNÉ ZASEDÁNÍ OBCE PĚTIHOSTY</a:t>
            </a:r>
            <a:br>
              <a:rPr lang="cs-CZ" b="1" dirty="0"/>
            </a:br>
            <a:r>
              <a:rPr lang="cs-CZ" dirty="0"/>
              <a:t>20.9.2026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16A3441-524D-5FAC-D107-1AE9AFE240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2396" y="6078279"/>
            <a:ext cx="8915399" cy="384026"/>
          </a:xfrm>
        </p:spPr>
        <p:txBody>
          <a:bodyPr/>
          <a:lstStyle/>
          <a:p>
            <a:pPr algn="ctr"/>
            <a:r>
              <a:rPr lang="cs-CZ" dirty="0"/>
              <a:t>SHRNUTÍ ČINNOSTI ZASTUPITELSTVA ZA POSLEDNÍ VOLEBNÍ OBDOBÍ 2022 - 2026</a:t>
            </a: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428DE089-A4D8-5FAB-EAB8-D7DBD8C61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3468" y="3039198"/>
            <a:ext cx="2753253" cy="275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262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1AA97B-C363-BAAE-DC05-1546ECE66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DOKONČENÉ PROJEKTY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F455B93-D756-F882-6232-772296A01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9249" y="1649691"/>
            <a:ext cx="9025363" cy="4261531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VODOVOD, KANALIZACE A ČOV</a:t>
            </a:r>
          </a:p>
          <a:p>
            <a:r>
              <a:rPr lang="cs-CZ" dirty="0"/>
              <a:t>ZMĚNY ÚZEMNÍHO PLÁNU</a:t>
            </a:r>
          </a:p>
          <a:p>
            <a:r>
              <a:rPr lang="cs-CZ" dirty="0"/>
              <a:t>REKONSTRUKCE MOSTU</a:t>
            </a:r>
          </a:p>
          <a:p>
            <a:r>
              <a:rPr lang="cs-CZ" dirty="0"/>
              <a:t>PASPORT KOMUNIKACÍ A DOPRAVNÍHO ZNAČENÍ</a:t>
            </a:r>
          </a:p>
          <a:p>
            <a:r>
              <a:rPr lang="cs-CZ" dirty="0"/>
              <a:t>NOVÉ DOPRAVNÍ ZNAČENÍ V OBCI</a:t>
            </a:r>
          </a:p>
          <a:p>
            <a:r>
              <a:rPr lang="cs-CZ" dirty="0"/>
              <a:t>ZREKONSTRUOVANÉ DĚTSKÉ HŘIŠTĚ</a:t>
            </a:r>
          </a:p>
          <a:p>
            <a:r>
              <a:rPr lang="cs-CZ" dirty="0"/>
              <a:t>NOVÉ MULTIFUNKČNÍ HŘIŠTĚ</a:t>
            </a:r>
          </a:p>
          <a:p>
            <a:r>
              <a:rPr lang="cs-CZ" dirty="0"/>
              <a:t>REKONSTRUKCE OBECNÍHO ÚŘADU A HASIČÁRNY</a:t>
            </a:r>
          </a:p>
          <a:p>
            <a:r>
              <a:rPr lang="cs-CZ" dirty="0"/>
              <a:t>REKONSTRUKCE KAPLIČKY S NOVOU ZVONICÍ</a:t>
            </a:r>
          </a:p>
          <a:p>
            <a:r>
              <a:rPr lang="cs-CZ" dirty="0"/>
              <a:t>NOVĚ VYBUDOVANÉ ZÁZEMÍ SPORTOVIŠTĚ – KLUBOVNA</a:t>
            </a:r>
          </a:p>
          <a:p>
            <a:r>
              <a:rPr lang="cs-CZ" dirty="0"/>
              <a:t>REKONSTRUKCE RYBNÍKU</a:t>
            </a:r>
          </a:p>
          <a:p>
            <a:r>
              <a:rPr lang="cs-CZ" dirty="0"/>
              <a:t>A DALŠÍCH X MENŠÍCH PROJEKTŮ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77296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363219-B0B3-FC40-DACB-74EBD6635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0228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VODOVOD A KANALIZACE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7A3ADB-D492-BDB1-624B-49798E56D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13371"/>
            <a:ext cx="8915400" cy="5273928"/>
          </a:xfrm>
        </p:spPr>
        <p:txBody>
          <a:bodyPr>
            <a:normAutofit/>
          </a:bodyPr>
          <a:lstStyle/>
          <a:p>
            <a:pPr lvl="0"/>
            <a:r>
              <a:rPr lang="cs-CZ" sz="2000" dirty="0"/>
              <a:t>Vodovod a kanalizace – finální dodělávky v rámci zkušebního provozu, výběrové řízení na provozovatele sítí </a:t>
            </a:r>
            <a:r>
              <a:rPr lang="cs-CZ" sz="2000" dirty="0" err="1"/>
              <a:t>VaK</a:t>
            </a:r>
            <a:r>
              <a:rPr lang="cs-CZ" sz="2000" dirty="0"/>
              <a:t>, zasmluvnění koncesní smlouvou, kolaudace a dočerpání grantu</a:t>
            </a:r>
          </a:p>
          <a:p>
            <a:r>
              <a:rPr lang="cs-CZ" sz="2000" dirty="0"/>
              <a:t>Zatím vše šlape nad očekávání dobře. Pouze banální závady. ČOV super výsledky</a:t>
            </a:r>
          </a:p>
          <a:p>
            <a:r>
              <a:rPr lang="cs-CZ" sz="2000" dirty="0"/>
              <a:t>Sucho – Želivka </a:t>
            </a:r>
            <a:r>
              <a:rPr lang="cs-CZ" sz="2000" dirty="0" err="1"/>
              <a:t>zpb</a:t>
            </a:r>
            <a:endParaRPr lang="cs-CZ" sz="2000" dirty="0"/>
          </a:p>
          <a:p>
            <a:r>
              <a:rPr lang="cs-CZ" sz="2000" dirty="0"/>
              <a:t>SPOLEČNÁ VODA </a:t>
            </a:r>
            <a:r>
              <a:rPr lang="cs-CZ" sz="2000" dirty="0" err="1"/>
              <a:t>d.s.o</a:t>
            </a:r>
            <a:r>
              <a:rPr lang="cs-CZ" sz="2000" dirty="0"/>
              <a:t>.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CE3ACC4C-D9E8-4495-8722-EA7F9088FC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826974"/>
              </p:ext>
            </p:extLst>
          </p:nvPr>
        </p:nvGraphicFramePr>
        <p:xfrm>
          <a:off x="6096000" y="3019563"/>
          <a:ext cx="5810054" cy="37677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89711">
                  <a:extLst>
                    <a:ext uri="{9D8B030D-6E8A-4147-A177-3AD203B41FA5}">
                      <a16:colId xmlns:a16="http://schemas.microsoft.com/office/drawing/2014/main" val="3683288079"/>
                    </a:ext>
                  </a:extLst>
                </a:gridCol>
                <a:gridCol w="1883624">
                  <a:extLst>
                    <a:ext uri="{9D8B030D-6E8A-4147-A177-3AD203B41FA5}">
                      <a16:colId xmlns:a16="http://schemas.microsoft.com/office/drawing/2014/main" val="1634623363"/>
                    </a:ext>
                  </a:extLst>
                </a:gridCol>
                <a:gridCol w="636719">
                  <a:extLst>
                    <a:ext uri="{9D8B030D-6E8A-4147-A177-3AD203B41FA5}">
                      <a16:colId xmlns:a16="http://schemas.microsoft.com/office/drawing/2014/main" val="1355657744"/>
                    </a:ext>
                  </a:extLst>
                </a:gridCol>
              </a:tblGrid>
              <a:tr h="4473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POLOŽKA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2000" u="none" strike="noStrike">
                          <a:effectLst/>
                        </a:rPr>
                        <a:t>ČÁSTKA Kč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   %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3246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 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 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>
                          <a:effectLst/>
                        </a:rPr>
                        <a:t> 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982606"/>
                  </a:ext>
                </a:extLst>
              </a:tr>
              <a:tr h="377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b="1" u="none" strike="noStrike" dirty="0">
                          <a:effectLst/>
                        </a:rPr>
                        <a:t>CELKOVÁ CENA</a:t>
                      </a:r>
                      <a:endParaRPr lang="cs-CZ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2000" b="1" u="none" strike="noStrike" dirty="0">
                          <a:effectLst/>
                        </a:rPr>
                        <a:t>67 886 334,-</a:t>
                      </a:r>
                      <a:endParaRPr lang="cs-CZ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 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229388"/>
                  </a:ext>
                </a:extLst>
              </a:tr>
              <a:tr h="377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DOTACE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41 475 858,-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64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313709"/>
                  </a:ext>
                </a:extLst>
              </a:tr>
              <a:tr h="4324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DOTACE STŘ. KRAJ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2 172 134,-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423451"/>
                  </a:ext>
                </a:extLst>
              </a:tr>
              <a:tr h="377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>
                          <a:effectLst/>
                        </a:rPr>
                        <a:t>SPOLUFIN. OBEC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24 238 342,-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36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072621"/>
                  </a:ext>
                </a:extLst>
              </a:tr>
              <a:tr h="2974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>
                          <a:effectLst/>
                        </a:rPr>
                        <a:t> 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 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 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1010443"/>
                  </a:ext>
                </a:extLst>
              </a:tr>
              <a:tr h="377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>
                          <a:effectLst/>
                        </a:rPr>
                        <a:t>OBEC NA ÚČTU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10 500 000,-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 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513055"/>
                  </a:ext>
                </a:extLst>
              </a:tr>
              <a:tr h="377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>
                          <a:effectLst/>
                        </a:rPr>
                        <a:t>VYBRÁNO ZA PŘÍPOJKY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4 720 000,-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 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678252"/>
                  </a:ext>
                </a:extLst>
              </a:tr>
              <a:tr h="3771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>
                          <a:effectLst/>
                        </a:rPr>
                        <a:t>ÚVĚR OBCE U KB</a:t>
                      </a:r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14 000 000,-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2000" u="none" strike="noStrike" dirty="0">
                          <a:effectLst/>
                        </a:rPr>
                        <a:t> 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125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7301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E926D6-213C-E8B8-0B34-CFE6AABB9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REKONSTRUKCE NADJEZDU I/3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53F8E8-3582-2F87-C31B-1FB970A14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2044" y="1593130"/>
            <a:ext cx="10022568" cy="4873658"/>
          </a:xfrm>
        </p:spPr>
        <p:txBody>
          <a:bodyPr/>
          <a:lstStyle/>
          <a:p>
            <a:r>
              <a:rPr lang="cs-CZ" dirty="0"/>
              <a:t>6 LET PAPÍROVÁNÍ  - DLOUHO TRVAJÍCÍ NĚKOLIKAKOLOVÉ ŘEŠENÍ VÝŠE DOTACE SE SFDI – NAKONEC SAMI RÁDI MUSELI UZNAT, ŽE DAJÍ VYŠŠÍ GRANT </a:t>
            </a:r>
            <a:r>
              <a:rPr lang="cs-CZ" dirty="0">
                <a:sym typeface="Wingdings" panose="05000000000000000000" pitchFamily="2" charset="2"/>
              </a:rPr>
              <a:t></a:t>
            </a:r>
            <a:endParaRPr lang="cs-CZ" dirty="0"/>
          </a:p>
          <a:p>
            <a:r>
              <a:rPr lang="cs-CZ" dirty="0"/>
              <a:t>STAVBA SAMOTNÁ BYLA ZAHÁJENA V 4/2025 A V 10/2025 BYLA DOKONČENA – TJ. ZA ŠEST MĚSÍCŮ A ZA TU DOBU BYL MOST KOMPLETNĚ ZBOURÁN A POSTAVEN NOVÝ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8C8D27E-BA63-CF9A-D270-0DD5F0EFA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260" y="3355942"/>
            <a:ext cx="7627392" cy="338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77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DF1F94-0714-6B8C-58F8-0B1E8AACD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PASPORT KOMUNIKACÍ + </a:t>
            </a:r>
            <a:br>
              <a:rPr lang="cs-CZ" dirty="0"/>
            </a:br>
            <a:r>
              <a:rPr lang="cs-CZ" dirty="0"/>
              <a:t>PASPORT DOPRAVNÍHO ZNAČENÍ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6501195-91CD-9D2B-87C7-AB13806AB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PROJEKČNÍ A SCHVALOVACÍ PROCESY TRVALY 17 MĚSÍCŮ</a:t>
            </a:r>
          </a:p>
          <a:p>
            <a:r>
              <a:rPr lang="cs-CZ" dirty="0"/>
              <a:t>OBA PASPORTY NAKONEC ÚSPĚŠNĚ DOKONČENY</a:t>
            </a:r>
          </a:p>
          <a:p>
            <a:r>
              <a:rPr lang="cs-CZ" dirty="0"/>
              <a:t>ZPRACOVÁNÍ TÉTO DOKUMENTACE BYLO NUTNOU PODMÍNKOU PRO POVOLENÍ OSAZENÍ NOVÉHO DOPRAVNÍHO ZNAČENÍ</a:t>
            </a:r>
          </a:p>
          <a:p>
            <a:r>
              <a:rPr lang="cs-CZ" dirty="0"/>
              <a:t>NÁSLEDNĚ PROBĚHLO VÝBĚROVÉ ŘÍZENÍ NA DODAVATELE NOVÝCH DOPRAVNÍCH ZNAČEK</a:t>
            </a:r>
          </a:p>
          <a:p>
            <a:r>
              <a:rPr lang="cs-CZ" dirty="0"/>
              <a:t>REALIZACE FYZICKÉHO OSAZENÍ NOVÉHO ZNAČENÍ TRVALA MINIMUM ČASU OPROTI PROJEKCI A SCHVALOVACÍM PROCESŮM</a:t>
            </a:r>
          </a:p>
          <a:p>
            <a:r>
              <a:rPr lang="cs-CZ" dirty="0"/>
              <a:t>INFO PRO OBČANY – KAŽDÁ NOVÁ ZNAČKA MUSÍ PROJÍT TÍMTO ÚŘEDNICKÝM PROCESEM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00113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98F8D4-4CC8-3C39-4B00-2887F4050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REKONSTRUKCE DĚTSKÉHO HŘIŠTĚ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981B2EA-4D61-17CC-50D1-BD7DBA465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/>
              <a:t>ŠLI JSME CESTOU STAVBY SVÉPOMOCÍ</a:t>
            </a:r>
          </a:p>
          <a:p>
            <a:r>
              <a:rPr lang="cs-CZ" sz="2000" dirty="0"/>
              <a:t>OBEC NAKOUPILA STAVEBNICE HRACÍCH PRVKLŮ</a:t>
            </a:r>
          </a:p>
          <a:p>
            <a:r>
              <a:rPr lang="cs-CZ" sz="2000" dirty="0"/>
              <a:t>VŠE JSME NATŘELI A SMONTOVALI V UHELNÝCH SKLADECH</a:t>
            </a:r>
          </a:p>
          <a:p>
            <a:r>
              <a:rPr lang="cs-CZ" sz="2000" dirty="0"/>
              <a:t>DÍKY TOMU JSME UŠETŘILI CCA. 300.000,- NEŽ NA ZAKÁZKU</a:t>
            </a:r>
          </a:p>
          <a:p>
            <a:r>
              <a:rPr lang="cs-CZ" sz="2000" dirty="0"/>
              <a:t>VELKÝ DÍK VŠEM CHLAPŮM, CO PŘILOŽILI RUKU K DÍLU (90% HASIČI)</a:t>
            </a:r>
          </a:p>
          <a:p>
            <a:r>
              <a:rPr lang="cs-CZ" sz="2000" dirty="0"/>
              <a:t>BĚHEM TŘÍ VÍKENDŮ BYLO VŠE HOTOVO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101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E47847-E284-DD43-66DA-29569611C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NOVÉ MULTIFUNKČNÍ HŘIŠTĚ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7B7DF35-A268-9C16-2D02-A87CEE69A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4Q 2022 – VÝBĚROVÉ ŘÍZENÍ NA ZHOTOVITELE HŘIŠTĚ</a:t>
            </a:r>
          </a:p>
          <a:p>
            <a:r>
              <a:rPr lang="cs-CZ" sz="2000" dirty="0"/>
              <a:t>1Q 2023 – PODEPSÁNA SMLOUVA S FIRMOU PRECOL s.r.o.</a:t>
            </a:r>
          </a:p>
          <a:p>
            <a:r>
              <a:rPr lang="cs-CZ" sz="2000" dirty="0"/>
              <a:t>BĚHEM LETNÍ SEZÓNY PONECHÁNO PŮVODNÍ HŘIŠTĚ PRO SPORT</a:t>
            </a:r>
          </a:p>
          <a:p>
            <a:r>
              <a:rPr lang="cs-CZ" sz="2000" dirty="0"/>
              <a:t>ZÁŘÍ 2023 - ZAHÁJENÍ STAVBY</a:t>
            </a:r>
          </a:p>
          <a:p>
            <a:r>
              <a:rPr lang="cs-CZ" sz="2000" dirty="0"/>
              <a:t>LISTOPAD 2023 – STAVBA DOKONČENA VČETNĚ STOŽÁRŮ S OSVĚTLENÍM</a:t>
            </a:r>
          </a:p>
          <a:p>
            <a:r>
              <a:rPr lang="cs-CZ" sz="2000" dirty="0"/>
              <a:t>CENA 1.500.000,-</a:t>
            </a:r>
          </a:p>
          <a:p>
            <a:r>
              <a:rPr lang="cs-CZ" sz="2000" dirty="0"/>
              <a:t>STŘÍDAČKA – PODĚKOVÁNÍ PETR PÍSEK</a:t>
            </a:r>
          </a:p>
        </p:txBody>
      </p:sp>
    </p:spTree>
    <p:extLst>
      <p:ext uri="{BB962C8B-B14F-4D97-AF65-F5344CB8AC3E}">
        <p14:creationId xmlns:p14="http://schemas.microsoft.com/office/powerpoint/2010/main" val="1943758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E7EC6C-6483-C84B-A3FB-D90747D4A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REKONSTRUKCE OU A HASIČÁRNY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9CC38C2-C02B-B668-3239-0D372E1EC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VÝMĚNA OKEN A DVEŘÍ</a:t>
            </a:r>
          </a:p>
          <a:p>
            <a:r>
              <a:rPr lang="cs-CZ" dirty="0"/>
              <a:t>SEKČNÍ GARÁŽOVÁVRATA</a:t>
            </a:r>
          </a:p>
          <a:p>
            <a:r>
              <a:rPr lang="cs-CZ" dirty="0"/>
              <a:t>ELEKTRICKÉ ROZVODY V MĚDI</a:t>
            </a:r>
          </a:p>
          <a:p>
            <a:r>
              <a:rPr lang="cs-CZ" dirty="0"/>
              <a:t>DATOVÉ ROZVODY</a:t>
            </a:r>
          </a:p>
          <a:p>
            <a:r>
              <a:rPr lang="cs-CZ" dirty="0"/>
              <a:t>NOVÁ SANITA</a:t>
            </a:r>
          </a:p>
          <a:p>
            <a:r>
              <a:rPr lang="cs-CZ" dirty="0"/>
              <a:t>SÁDROKARTONOVÉ PODHLEDY</a:t>
            </a:r>
          </a:p>
          <a:p>
            <a:r>
              <a:rPr lang="cs-CZ" dirty="0"/>
              <a:t>KOMPLET MALBY</a:t>
            </a:r>
          </a:p>
          <a:p>
            <a:r>
              <a:rPr lang="cs-CZ" dirty="0"/>
              <a:t>NOVÉ PODLAHY V KANCELÁŘI A GARÁŽI</a:t>
            </a:r>
          </a:p>
          <a:p>
            <a:r>
              <a:rPr lang="cs-CZ" dirty="0"/>
              <a:t>ZÁMKOVÉ DLAŽBY OKOLO OU</a:t>
            </a:r>
          </a:p>
          <a:p>
            <a:r>
              <a:rPr lang="cs-CZ" dirty="0"/>
              <a:t>TO VŠE BĚHEM 2-3Q/2025</a:t>
            </a:r>
          </a:p>
        </p:txBody>
      </p:sp>
    </p:spTree>
    <p:extLst>
      <p:ext uri="{BB962C8B-B14F-4D97-AF65-F5344CB8AC3E}">
        <p14:creationId xmlns:p14="http://schemas.microsoft.com/office/powerpoint/2010/main" val="3203630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D8FA7D-A0F3-C80D-D2C7-AB3CA6E1F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REKONSTRUKCE KAPLIČKY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EF3B11-9941-AA74-8070-D9F9C99CE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84016"/>
          </a:xfrm>
        </p:spPr>
        <p:txBody>
          <a:bodyPr>
            <a:normAutofit/>
          </a:bodyPr>
          <a:lstStyle/>
          <a:p>
            <a:r>
              <a:rPr lang="cs-CZ" dirty="0"/>
              <a:t>SUNDÁNÍ STARÉ OMÍTKY</a:t>
            </a:r>
          </a:p>
          <a:p>
            <a:r>
              <a:rPr lang="cs-CZ" dirty="0"/>
              <a:t>NATAŽENÍ NOVÉ FASÁDY</a:t>
            </a:r>
          </a:p>
          <a:p>
            <a:r>
              <a:rPr lang="cs-CZ" dirty="0"/>
              <a:t>NOVÁ PODLAHA</a:t>
            </a:r>
          </a:p>
          <a:p>
            <a:r>
              <a:rPr lang="cs-CZ" dirty="0"/>
              <a:t>OPRAVA SCHODŮ</a:t>
            </a:r>
          </a:p>
          <a:p>
            <a:r>
              <a:rPr lang="cs-CZ" dirty="0"/>
              <a:t>NOVÉ ŠTUKY A MALBA V INTERIÉRU</a:t>
            </a:r>
          </a:p>
          <a:p>
            <a:r>
              <a:rPr lang="cs-CZ" dirty="0"/>
              <a:t>NOVÁ ZVONICE – RÁM UDĚLAL PETR PÍSEK</a:t>
            </a:r>
          </a:p>
          <a:p>
            <a:r>
              <a:rPr lang="cs-CZ" dirty="0"/>
              <a:t>VZKAZ PŘÍŠTÍM GENERACÍM V BETONOVÉM ZÁKLADU ZVONICE</a:t>
            </a:r>
          </a:p>
          <a:p>
            <a:r>
              <a:rPr lang="cs-CZ" dirty="0"/>
              <a:t>OPĚT UDĚLÁNO SVÉPOMOCÍ S HASIČI, BRIGÁDNÍKY A OMLADINOU</a:t>
            </a:r>
          </a:p>
          <a:p>
            <a:r>
              <a:rPr lang="cs-CZ" dirty="0"/>
              <a:t>TO VŠE ZA NECELÝCH 150.000,-</a:t>
            </a:r>
          </a:p>
          <a:p>
            <a:r>
              <a:rPr lang="cs-CZ" dirty="0"/>
              <a:t>3-4Q/2025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37681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FC134B-0A36-17CD-25C9-B61BA601D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ZÁZEMÍ SPORTOVIŠTĚ - KLUBOVNA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8684A01-581C-3BBB-F2D6-3486B6EA9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901" y="1394460"/>
            <a:ext cx="9637712" cy="5408236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NA ZELENÉ LOUCE POSTAVENO NOVÉ ZÁZEMÍ PRO KULTURNÍ A SPOL. AKCE</a:t>
            </a:r>
          </a:p>
          <a:p>
            <a:r>
              <a:rPr lang="cs-CZ" dirty="0"/>
              <a:t>8/2025 ZAHÁJENY STAVEBNÍ PRÁCE A 6/2026 UKONČENY STAVEBNÍ PRÁCE</a:t>
            </a:r>
          </a:p>
          <a:p>
            <a:r>
              <a:rPr lang="cs-CZ" dirty="0"/>
              <a:t>OPĚT STAVBA SVÉPOMOCÍ  - TADY JSME SI FAKT MÁKLI A UŠETŘILI cca. 3.700.000,-</a:t>
            </a:r>
          </a:p>
          <a:p>
            <a:r>
              <a:rPr lang="cs-CZ" dirty="0"/>
              <a:t>PODĚKOVÁNÍ MÁROVI TMEJOVI – ZHOTOVENÍ KROVU ZA SYMBOLICKOU CENU + NATĚRAČI, POKRÝVAČI A POMOCNÍCI ŘEMESLNÍKŮ</a:t>
            </a:r>
          </a:p>
          <a:p>
            <a:r>
              <a:rPr lang="cs-CZ" dirty="0"/>
              <a:t>MARTIN ČADEK – PROJEKČNÍ A INŽENÝRSKÉ PRÁCE ZDARMA</a:t>
            </a:r>
          </a:p>
          <a:p>
            <a:r>
              <a:rPr lang="cs-CZ" dirty="0"/>
              <a:t>PETR PÍSEK – STOLNÍ VENKOVNÍ SETY (OBEC MATERIÁL A PETR SI NEVZAL ANI KORUNU)</a:t>
            </a:r>
          </a:p>
          <a:p>
            <a:r>
              <a:rPr lang="cs-CZ" dirty="0"/>
              <a:t>KOLAUDACE PROBĚHLA 11.11. A UŽ MÁME I ROZHODNUTÍ SU – VŠE OK</a:t>
            </a:r>
          </a:p>
          <a:p>
            <a:r>
              <a:rPr lang="cs-CZ" dirty="0"/>
              <a:t>KOLIK NÁS TO STÁLO A KOLIK BY TO STÁLO NA KLÍČ  3.300.000,-  / min. 7.000.000,-</a:t>
            </a:r>
          </a:p>
          <a:p>
            <a:r>
              <a:rPr lang="cs-CZ" dirty="0"/>
              <a:t>TEĎ NÁS ČEKÁ NAJÍT PROVOZOVATELE (SPRÁVCE A VÝČEPNÍHO V JEDNÉ OSOBĚ)</a:t>
            </a:r>
          </a:p>
          <a:p>
            <a:r>
              <a:rPr lang="cs-CZ" dirty="0"/>
              <a:t>SYSTÉM FUNGOVÁNÍ PRONÁJMU, CENÍK A HLAVNĚ NÁZEV </a:t>
            </a:r>
            <a:r>
              <a:rPr lang="cs-CZ" dirty="0">
                <a:sym typeface="Wingdings" panose="05000000000000000000" pitchFamily="2" charset="2"/>
              </a:rPr>
              <a:t></a:t>
            </a:r>
          </a:p>
          <a:p>
            <a:r>
              <a:rPr lang="cs-CZ" dirty="0">
                <a:sym typeface="Wingdings" panose="05000000000000000000" pitchFamily="2" charset="2"/>
              </a:rPr>
              <a:t>BRIGÁDY MAJÍ SMYSL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539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062E32-D7E5-0F7F-85D5-ABC7CD31E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REKONSTRUKCE RYBNÍKU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734D52-E0C4-1417-FEEF-E0FE72938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2240" y="1417320"/>
            <a:ext cx="9945278" cy="5379720"/>
          </a:xfrm>
        </p:spPr>
        <p:txBody>
          <a:bodyPr>
            <a:normAutofit/>
          </a:bodyPr>
          <a:lstStyle/>
          <a:p>
            <a:r>
              <a:rPr lang="cs-CZ" dirty="0"/>
              <a:t>VÝBĚROVÉ ŘÍZENÍ NA ZHOTOVITELE PŘES NEZÁVISLOU SPOLEČNOST WITENDR 1/Q 2025</a:t>
            </a:r>
          </a:p>
          <a:p>
            <a:r>
              <a:rPr lang="cs-CZ" dirty="0"/>
              <a:t>5.2025 PODEPSÁNA SMLOUVA SE ZHOTOVITELEM HYDRO &amp; KOV s.r.o. </a:t>
            </a:r>
          </a:p>
          <a:p>
            <a:r>
              <a:rPr lang="cs-CZ" dirty="0"/>
              <a:t>11.2025 ZAHÁJENY STAVEBNÍ PRÁCE/5.2026 HOTOVO</a:t>
            </a:r>
          </a:p>
          <a:p>
            <a:r>
              <a:rPr lang="cs-CZ" dirty="0"/>
              <a:t>ODBAHNĚNÍ – ODVEZENO1200m3 NAPLAVENÉHO SEDIMENTU</a:t>
            </a:r>
          </a:p>
          <a:p>
            <a:r>
              <a:rPr lang="cs-CZ" dirty="0"/>
              <a:t>ODSTRANĚNÍ VEŠKERÝCH BETONOVÝCH ŘÍMS, PRVKŮ A PANELŮ</a:t>
            </a:r>
          </a:p>
          <a:p>
            <a:r>
              <a:rPr lang="cs-CZ" dirty="0"/>
              <a:t>ODSTRANĚNÍ STARÉHO POŽERÁKU A USAZENÍ NOVÉHO STAVIDLA</a:t>
            </a:r>
          </a:p>
          <a:p>
            <a:r>
              <a:rPr lang="cs-CZ" dirty="0"/>
              <a:t>POLOŽENÍ NOVÉHO POTRUBÍ VÝPUSTI</a:t>
            </a:r>
          </a:p>
          <a:p>
            <a:r>
              <a:rPr lang="cs-CZ" dirty="0"/>
              <a:t>DOPLNĚNÍ HRÁZÍ JÍLEM A ZHUTNĚNÍ</a:t>
            </a:r>
          </a:p>
          <a:p>
            <a:r>
              <a:rPr lang="cs-CZ" dirty="0"/>
              <a:t>OPEVNĚNÍ HRÁZÍ LOMOVÝM KAMENEM</a:t>
            </a:r>
          </a:p>
          <a:p>
            <a:r>
              <a:rPr lang="cs-CZ" dirty="0"/>
              <a:t>NOVÝ BETONOVÝ BEZPEČNOSTNÍ PŘEPAD S VĚTŠÍ KAPACITOU</a:t>
            </a:r>
          </a:p>
          <a:p>
            <a:r>
              <a:rPr lang="cs-CZ" dirty="0"/>
              <a:t>VĚTŠÍ A HLUBŠÍ JEZÍRKO U PŘÍTOKU OD STUDNÍ </a:t>
            </a:r>
          </a:p>
          <a:p>
            <a:r>
              <a:rPr lang="cs-CZ" dirty="0"/>
              <a:t>TO VŠE SAKUM PIKUM ZA 4.770.000,- včetně DPH</a:t>
            </a:r>
          </a:p>
          <a:p>
            <a:r>
              <a:rPr lang="cs-CZ" dirty="0"/>
              <a:t>PODĚKOVÁNÍ PETRU PÍSKOVI ZA STAVBU LÁVKY – OPĚT SI ZA PRÁCI NIC NEVZAL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79123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5AC824-D8BF-A72E-30B1-D0B7B1A57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PROJEKTY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1E8CE9-546B-85B2-B5CE-D90691FF0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8227" y="2133599"/>
            <a:ext cx="9666385" cy="4182359"/>
          </a:xfrm>
        </p:spPr>
        <p:txBody>
          <a:bodyPr>
            <a:normAutofit fontScale="92500"/>
          </a:bodyPr>
          <a:lstStyle/>
          <a:p>
            <a:r>
              <a:rPr lang="cs-CZ" dirty="0"/>
              <a:t>CHODNÍK OD RESORTU K ZASTÁVCE (POZEMEK UŽ JE OBCE), NYNÍ PROJEKT…</a:t>
            </a:r>
          </a:p>
          <a:p>
            <a:r>
              <a:rPr lang="cs-CZ" dirty="0"/>
              <a:t>PODEMLETÝ NÁSEP SILNICE POD MAREŠOVÝMI</a:t>
            </a:r>
          </a:p>
          <a:p>
            <a:r>
              <a:rPr lang="cs-CZ" dirty="0"/>
              <a:t>SVOZ A LIKVIDACE BIOODPADU – JASPRO PLUS o 40% LEVNĚJŠÍ NEŽ EXTERNÍ FIRMY</a:t>
            </a:r>
          </a:p>
          <a:p>
            <a:r>
              <a:rPr lang="cs-CZ" dirty="0"/>
              <a:t>DOČIŠTĚNÍ LESA STEHŇOVKA</a:t>
            </a:r>
          </a:p>
          <a:p>
            <a:r>
              <a:rPr lang="cs-CZ" dirty="0"/>
              <a:t>POKLÁDKA DATOVÝCH SÍTÍ V OBCI – CHCEME SPOJIT S ELMOZ</a:t>
            </a:r>
          </a:p>
          <a:p>
            <a:r>
              <a:rPr lang="cs-CZ" dirty="0"/>
              <a:t>NOVÉ SMLOUVY O SPÁDOVOSTI SE ZŠ A MŠ PYŠELY (KUCHYNĚ – SPOLUÚČAST 1.2 MIO)</a:t>
            </a:r>
          </a:p>
          <a:p>
            <a:r>
              <a:rPr lang="cs-CZ" dirty="0"/>
              <a:t>ROZŠÍŘENÍ KAMEROVÉHO SYSTÉMU V OBCI</a:t>
            </a:r>
          </a:p>
          <a:p>
            <a:r>
              <a:rPr lang="cs-CZ" dirty="0"/>
              <a:t>ZPOMALOVACÍ PRVKY V HLAVNÍ SILNICI NA PŘÍJEZDECH DO OBCE</a:t>
            </a:r>
          </a:p>
          <a:p>
            <a:r>
              <a:rPr lang="cs-CZ" dirty="0"/>
              <a:t>PŘEVZETÍ SÍTÍ </a:t>
            </a:r>
            <a:r>
              <a:rPr lang="cs-CZ" dirty="0" err="1"/>
              <a:t>VaK</a:t>
            </a:r>
            <a:r>
              <a:rPr lang="cs-CZ" dirty="0"/>
              <a:t>  - FAMILY RESORT</a:t>
            </a:r>
          </a:p>
          <a:p>
            <a:r>
              <a:rPr lang="cs-CZ" dirty="0"/>
              <a:t>DALŠÍ PROJEKTY AŽ JAK DOPADNOU VOLBY – KDO SE DOSTANE DO ZASTUPITELSTVA A JAKÉ BUDOU PRIORITY NOVÉHO ZASTUPITELSTVA</a:t>
            </a:r>
          </a:p>
        </p:txBody>
      </p:sp>
    </p:spTree>
    <p:extLst>
      <p:ext uri="{BB962C8B-B14F-4D97-AF65-F5344CB8AC3E}">
        <p14:creationId xmlns:p14="http://schemas.microsoft.com/office/powerpoint/2010/main" val="2765008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1ECA62-C443-DA43-49C9-42FA6B0DD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FINANCE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04D5D42-978C-5F6C-A6D0-4F3D40A5D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36569"/>
            <a:ext cx="8915400" cy="5194697"/>
          </a:xfrm>
        </p:spPr>
        <p:txBody>
          <a:bodyPr/>
          <a:lstStyle/>
          <a:p>
            <a:r>
              <a:rPr lang="cs-CZ" dirty="0"/>
              <a:t>VOLEBNÍ OBDOBÍ JSME ZAČÍNALI S 				3.500.000,-</a:t>
            </a:r>
          </a:p>
          <a:p>
            <a:r>
              <a:rPr lang="cs-CZ" dirty="0"/>
              <a:t>SOUČASNÝ STAV ÚČTU 							1.700.000,-</a:t>
            </a:r>
          </a:p>
          <a:p>
            <a:r>
              <a:rPr lang="cs-CZ" dirty="0"/>
              <a:t>DAŇOVÉ PŘÍJMY ZA 4 ROKY						22.000.000,-</a:t>
            </a:r>
          </a:p>
          <a:p>
            <a:r>
              <a:rPr lang="cs-CZ" dirty="0"/>
              <a:t>VELKÉ INVESTICE TYPU MOST, HŘIŠTĚ, KLUBOVNA   	52.000.000,-</a:t>
            </a:r>
          </a:p>
          <a:p>
            <a:r>
              <a:rPr lang="cs-CZ" dirty="0"/>
              <a:t>DOTACE  										37.600.000,-</a:t>
            </a:r>
          </a:p>
          <a:p>
            <a:r>
              <a:rPr lang="cs-CZ" dirty="0"/>
              <a:t>PŘÍJMY 6.500.000,- / MAN. VÝDAJE 3.500.000,- / INV. 3.000.000,-</a:t>
            </a:r>
          </a:p>
          <a:p>
            <a:r>
              <a:rPr lang="cs-CZ" dirty="0"/>
              <a:t>INVESTICE VODOVOD, KANALIZACE, ČOV			68.000.000,-</a:t>
            </a:r>
          </a:p>
          <a:p>
            <a:endParaRPr lang="cs-CZ" dirty="0"/>
          </a:p>
          <a:p>
            <a:r>
              <a:rPr lang="cs-CZ" b="1" dirty="0"/>
              <a:t>Investice do velkých projektů za 5 let překročily    120.000.000,-</a:t>
            </a:r>
          </a:p>
          <a:p>
            <a:endParaRPr lang="cs-CZ" b="1" dirty="0"/>
          </a:p>
          <a:p>
            <a:r>
              <a:rPr lang="cs-CZ" dirty="0"/>
              <a:t>Současný stav financí a možností investic – 50% mandatorní výdaje</a:t>
            </a:r>
          </a:p>
          <a:p>
            <a:pPr marL="0" indent="0">
              <a:buNone/>
            </a:pPr>
            <a:r>
              <a:rPr lang="cs-CZ" dirty="0"/>
              <a:t>                                                                                50% na investice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1750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B579B4-1644-D948-B3A7-1C17FBA12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PODĚKOVÁNÍ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3E43DAA-8A34-1506-EF5B-6FB852797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2301" y="2133600"/>
            <a:ext cx="10062311" cy="4333188"/>
          </a:xfrm>
        </p:spPr>
        <p:txBody>
          <a:bodyPr>
            <a:normAutofit/>
          </a:bodyPr>
          <a:lstStyle/>
          <a:p>
            <a:r>
              <a:rPr lang="cs-CZ" dirty="0"/>
              <a:t>V NASTÁVAJÍCÍCH VOLBÁCH NEBUDOU PO DLOUHÝCH LETECH NA KANDIDÁTCE DVA NESTOŘI ZASTUPITELSTVA OBCE, A TO: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/>
              <a:t>JOSEF DOLISTA </a:t>
            </a:r>
            <a:r>
              <a:rPr lang="cs-CZ" dirty="0"/>
              <a:t>– PEPA BYL V ZASTUPITELSTVU NEPŘETRŽITĚ  OD ROKU 1992 </a:t>
            </a:r>
          </a:p>
          <a:p>
            <a:r>
              <a:rPr lang="cs-CZ" b="1" dirty="0"/>
              <a:t>PETR PÍSEK </a:t>
            </a:r>
            <a:r>
              <a:rPr lang="cs-CZ" dirty="0"/>
              <a:t>– PETR PÍSEK BYL V ZASTUPITELSTVU NEPŘETRŽITĚ OD ROKU 2006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OBĚMA PATŘÍ VELKÝ DÍK, ZA TO CO PRO OBEC UDĚLALI. S PETREM I PEPOU SAMOZŘEJMĚ NADÁLE POČÍTÁME JAKO S PORADCI A HLAVNĚ JAKO S PŘÁTELI A LIDMI CO MAJÍ PĚTIHOSTY V SRDCI!</a:t>
            </a:r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3200" b="1" dirty="0"/>
              <a:t>CHLAPI, DÍKY MOOOOC ZA VŠECHNO!!!!!!!!!!!!!</a:t>
            </a:r>
          </a:p>
        </p:txBody>
      </p:sp>
    </p:spTree>
    <p:extLst>
      <p:ext uri="{BB962C8B-B14F-4D97-AF65-F5344CB8AC3E}">
        <p14:creationId xmlns:p14="http://schemas.microsoft.com/office/powerpoint/2010/main" val="4228736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0365EB-3CAB-B6B4-6A73-81A30A376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NÁS TRÁPÍ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0A38986-4C8A-7E52-BC12-56B6525A1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1666" y="2017336"/>
            <a:ext cx="9722946" cy="4487159"/>
          </a:xfrm>
        </p:spPr>
        <p:txBody>
          <a:bodyPr>
            <a:normAutofit/>
          </a:bodyPr>
          <a:lstStyle/>
          <a:p>
            <a:r>
              <a:rPr lang="cs-CZ" dirty="0"/>
              <a:t>VYHAZOVÁNÍ KOMUNÁLNÍHO ODPADU DO KONTEJNERŮ NA BIOODPAD</a:t>
            </a:r>
          </a:p>
          <a:p>
            <a:r>
              <a:rPr lang="cs-CZ" dirty="0"/>
              <a:t>ZDRAŽENÍ KOMPOSTÁREN O 100% ZA ULOŽENÍ BIIOODPADU</a:t>
            </a:r>
          </a:p>
          <a:p>
            <a:r>
              <a:rPr lang="cs-CZ" dirty="0"/>
              <a:t>TŘÍDĚNÝ ODPAD </a:t>
            </a:r>
          </a:p>
          <a:p>
            <a:r>
              <a:rPr lang="cs-CZ" dirty="0"/>
              <a:t>STAVENIŠTĚ RD PĚTIHOSTY s.r.o. – POZASTAVENÁ STAVBA – PRÁVNÍ SPORY MAJITELŮ</a:t>
            </a:r>
          </a:p>
          <a:p>
            <a:r>
              <a:rPr lang="cs-CZ" dirty="0"/>
              <a:t>OHŇOSTROJE V INTRAVILÁNU OBCE</a:t>
            </a:r>
          </a:p>
          <a:p>
            <a:r>
              <a:rPr lang="cs-CZ" dirty="0"/>
              <a:t>SOLČIANSKÝ - NEUSTÁLÉ ÚTĚKY ZVÍŘECTVA A NEVHODNÉ OPLOCENÍ</a:t>
            </a:r>
          </a:p>
          <a:p>
            <a:r>
              <a:rPr lang="cs-CZ" dirty="0"/>
              <a:t>STRŽ POD MAREŠOVÝMI – POSUDEK ZNALCE</a:t>
            </a:r>
          </a:p>
          <a:p>
            <a:r>
              <a:rPr lang="cs-CZ" dirty="0"/>
              <a:t>ZELEŇ PŘESAHUJÍCÍ ZE ZAHRAD DO MÍSTNÍCH KOMUNIKACÍ</a:t>
            </a:r>
          </a:p>
          <a:p>
            <a:r>
              <a:rPr lang="cs-CZ" dirty="0"/>
              <a:t>NĚKOLIKRÁT ZNIČENÁ TŘEŠŇOVÁ ALEJ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80353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EC4DFB-91E6-063A-C830-E744BFA7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PEL MEL - VOLNÁ DISKUSE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E1D798E-4B77-0595-A8BF-D7D49C9E7A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cs-CZ" b="1" dirty="0"/>
              <a:t>PTEJTE SE NA CO CHCETE A MY VÁM ZKUSÍME ODPOVĚDĚT…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F8BBB4E-42F2-70A7-1C4D-04ED048B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800" dirty="0"/>
              <a:t>DISKUSE BUDE AŽ PO PŘEDSTAVENÍ KANDIDÁTŮ</a:t>
            </a:r>
          </a:p>
        </p:txBody>
      </p:sp>
    </p:spTree>
    <p:extLst>
      <p:ext uri="{BB962C8B-B14F-4D97-AF65-F5344CB8AC3E}">
        <p14:creationId xmlns:p14="http://schemas.microsoft.com/office/powerpoint/2010/main" val="3375488545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7668</TotalTime>
  <Words>1131</Words>
  <Application>Microsoft Office PowerPoint</Application>
  <PresentationFormat>Širokoúhlá obrazovka</PresentationFormat>
  <Paragraphs>171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Wingdings</vt:lpstr>
      <vt:lpstr>Wingdings 3</vt:lpstr>
      <vt:lpstr>Stébla</vt:lpstr>
      <vt:lpstr>VÝROČNÍ VEŘEJNÉ ZASEDÁNÍ OBCE PĚTIHOSTY 20.9.2026</vt:lpstr>
      <vt:lpstr>DOKONČENÉ PROJEKTY</vt:lpstr>
      <vt:lpstr>VODOVOD A KANALIZACE</vt:lpstr>
      <vt:lpstr>REKONSTRUKCE NADJEZDU I/3</vt:lpstr>
      <vt:lpstr>PASPORT KOMUNIKACÍ +  PASPORT DOPRAVNÍHO ZNAČENÍ</vt:lpstr>
      <vt:lpstr>REKONSTRUKCE DĚTSKÉHO HŘIŠTĚ</vt:lpstr>
      <vt:lpstr>NOVÉ MULTIFUNKČNÍ HŘIŠTĚ</vt:lpstr>
      <vt:lpstr>REKONSTRUKCE OU A HASIČÁRNY</vt:lpstr>
      <vt:lpstr>REKONSTRUKCE KAPLIČKY</vt:lpstr>
      <vt:lpstr>ZÁZEMÍ SPORTOVIŠTĚ - KLUBOVNA</vt:lpstr>
      <vt:lpstr>REKONSTRUKCE RYBNÍKU</vt:lpstr>
      <vt:lpstr>DALŠÍ PROJEKTY</vt:lpstr>
      <vt:lpstr>FINANCE</vt:lpstr>
      <vt:lpstr>PODĚKOVÁNÍ</vt:lpstr>
      <vt:lpstr>CO NÁS TRÁPÍ</vt:lpstr>
      <vt:lpstr>PEL MEL - VOLNÁ DISKUSE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Vladimír Vávra</dc:creator>
  <cp:lastModifiedBy>Vladimír Vávra</cp:lastModifiedBy>
  <cp:revision>51</cp:revision>
  <dcterms:created xsi:type="dcterms:W3CDTF">2026-09-09T11:26:06Z</dcterms:created>
  <dcterms:modified xsi:type="dcterms:W3CDTF">2026-09-21T11:28:19Z</dcterms:modified>
</cp:coreProperties>
</file>